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8" r:id="rId4"/>
    <p:sldId id="272" r:id="rId5"/>
    <p:sldId id="259" r:id="rId6"/>
    <p:sldId id="273" r:id="rId7"/>
    <p:sldId id="260" r:id="rId8"/>
    <p:sldId id="263" r:id="rId9"/>
    <p:sldId id="261" r:id="rId10"/>
    <p:sldId id="269" r:id="rId11"/>
    <p:sldId id="264" r:id="rId12"/>
    <p:sldId id="274" r:id="rId13"/>
    <p:sldId id="275" r:id="rId14"/>
    <p:sldId id="278" r:id="rId15"/>
    <p:sldId id="276" r:id="rId16"/>
    <p:sldId id="277" r:id="rId17"/>
    <p:sldId id="279" r:id="rId18"/>
    <p:sldId id="280" r:id="rId19"/>
    <p:sldId id="266" r:id="rId20"/>
    <p:sldId id="267"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A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E5799DD-0616-45B1-840A-9813DCB63E33}" type="datetimeFigureOut">
              <a:rPr lang="en-US" smtClean="0"/>
              <a:t>12/16/2017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6577-693C-4E7E-AA92-B2A87A33C676}" type="slidenum">
              <a:rPr lang="en-US" smtClean="0"/>
              <a:t>‹#›</a:t>
            </a:fld>
            <a:endParaRPr lang="en-US"/>
          </a:p>
        </p:txBody>
      </p:sp>
    </p:spTree>
    <p:extLst>
      <p:ext uri="{BB962C8B-B14F-4D97-AF65-F5344CB8AC3E}">
        <p14:creationId xmlns:p14="http://schemas.microsoft.com/office/powerpoint/2010/main" val="2408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5799DD-0616-45B1-840A-9813DCB63E33}" type="datetimeFigureOut">
              <a:rPr lang="en-US" smtClean="0"/>
              <a:t>12/16/2017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6577-693C-4E7E-AA92-B2A87A33C676}" type="slidenum">
              <a:rPr lang="en-US" smtClean="0"/>
              <a:t>‹#›</a:t>
            </a:fld>
            <a:endParaRPr lang="en-US"/>
          </a:p>
        </p:txBody>
      </p:sp>
    </p:spTree>
    <p:extLst>
      <p:ext uri="{BB962C8B-B14F-4D97-AF65-F5344CB8AC3E}">
        <p14:creationId xmlns:p14="http://schemas.microsoft.com/office/powerpoint/2010/main" val="2041779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5799DD-0616-45B1-840A-9813DCB63E33}" type="datetimeFigureOut">
              <a:rPr lang="en-US" smtClean="0"/>
              <a:t>12/16/2017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6577-693C-4E7E-AA92-B2A87A33C676}" type="slidenum">
              <a:rPr lang="en-US" smtClean="0"/>
              <a:t>‹#›</a:t>
            </a:fld>
            <a:endParaRPr lang="en-US"/>
          </a:p>
        </p:txBody>
      </p:sp>
    </p:spTree>
    <p:extLst>
      <p:ext uri="{BB962C8B-B14F-4D97-AF65-F5344CB8AC3E}">
        <p14:creationId xmlns:p14="http://schemas.microsoft.com/office/powerpoint/2010/main" val="2334246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5799DD-0616-45B1-840A-9813DCB63E33}" type="datetimeFigureOut">
              <a:rPr lang="en-US" smtClean="0"/>
              <a:t>12/16/2017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6577-693C-4E7E-AA92-B2A87A33C676}" type="slidenum">
              <a:rPr lang="en-US" smtClean="0"/>
              <a:t>‹#›</a:t>
            </a:fld>
            <a:endParaRPr lang="en-US"/>
          </a:p>
        </p:txBody>
      </p:sp>
    </p:spTree>
    <p:extLst>
      <p:ext uri="{BB962C8B-B14F-4D97-AF65-F5344CB8AC3E}">
        <p14:creationId xmlns:p14="http://schemas.microsoft.com/office/powerpoint/2010/main" val="3277618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5799DD-0616-45B1-840A-9813DCB63E33}" type="datetimeFigureOut">
              <a:rPr lang="en-US" smtClean="0"/>
              <a:t>12/16/2017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66577-693C-4E7E-AA92-B2A87A33C676}" type="slidenum">
              <a:rPr lang="en-US" smtClean="0"/>
              <a:t>‹#›</a:t>
            </a:fld>
            <a:endParaRPr lang="en-US"/>
          </a:p>
        </p:txBody>
      </p:sp>
    </p:spTree>
    <p:extLst>
      <p:ext uri="{BB962C8B-B14F-4D97-AF65-F5344CB8AC3E}">
        <p14:creationId xmlns:p14="http://schemas.microsoft.com/office/powerpoint/2010/main" val="202371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5799DD-0616-45B1-840A-9813DCB63E33}" type="datetimeFigureOut">
              <a:rPr lang="en-US" smtClean="0"/>
              <a:t>12/16/2017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66577-693C-4E7E-AA92-B2A87A33C676}" type="slidenum">
              <a:rPr lang="en-US" smtClean="0"/>
              <a:t>‹#›</a:t>
            </a:fld>
            <a:endParaRPr lang="en-US"/>
          </a:p>
        </p:txBody>
      </p:sp>
    </p:spTree>
    <p:extLst>
      <p:ext uri="{BB962C8B-B14F-4D97-AF65-F5344CB8AC3E}">
        <p14:creationId xmlns:p14="http://schemas.microsoft.com/office/powerpoint/2010/main" val="1905517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5799DD-0616-45B1-840A-9813DCB63E33}" type="datetimeFigureOut">
              <a:rPr lang="en-US" smtClean="0"/>
              <a:t>12/16/2017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A66577-693C-4E7E-AA92-B2A87A33C676}" type="slidenum">
              <a:rPr lang="en-US" smtClean="0"/>
              <a:t>‹#›</a:t>
            </a:fld>
            <a:endParaRPr lang="en-US"/>
          </a:p>
        </p:txBody>
      </p:sp>
    </p:spTree>
    <p:extLst>
      <p:ext uri="{BB962C8B-B14F-4D97-AF65-F5344CB8AC3E}">
        <p14:creationId xmlns:p14="http://schemas.microsoft.com/office/powerpoint/2010/main" val="169000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5799DD-0616-45B1-840A-9813DCB63E33}" type="datetimeFigureOut">
              <a:rPr lang="en-US" smtClean="0"/>
              <a:t>12/16/2017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A66577-693C-4E7E-AA92-B2A87A33C676}" type="slidenum">
              <a:rPr lang="en-US" smtClean="0"/>
              <a:t>‹#›</a:t>
            </a:fld>
            <a:endParaRPr lang="en-US"/>
          </a:p>
        </p:txBody>
      </p:sp>
    </p:spTree>
    <p:extLst>
      <p:ext uri="{BB962C8B-B14F-4D97-AF65-F5344CB8AC3E}">
        <p14:creationId xmlns:p14="http://schemas.microsoft.com/office/powerpoint/2010/main" val="3482945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799DD-0616-45B1-840A-9813DCB63E33}" type="datetimeFigureOut">
              <a:rPr lang="en-US" smtClean="0"/>
              <a:t>12/16/2017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A66577-693C-4E7E-AA92-B2A87A33C676}" type="slidenum">
              <a:rPr lang="en-US" smtClean="0"/>
              <a:t>‹#›</a:t>
            </a:fld>
            <a:endParaRPr lang="en-US"/>
          </a:p>
        </p:txBody>
      </p:sp>
    </p:spTree>
    <p:extLst>
      <p:ext uri="{BB962C8B-B14F-4D97-AF65-F5344CB8AC3E}">
        <p14:creationId xmlns:p14="http://schemas.microsoft.com/office/powerpoint/2010/main" val="4162123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5799DD-0616-45B1-840A-9813DCB63E33}" type="datetimeFigureOut">
              <a:rPr lang="en-US" smtClean="0"/>
              <a:t>12/16/2017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66577-693C-4E7E-AA92-B2A87A33C676}" type="slidenum">
              <a:rPr lang="en-US" smtClean="0"/>
              <a:t>‹#›</a:t>
            </a:fld>
            <a:endParaRPr lang="en-US"/>
          </a:p>
        </p:txBody>
      </p:sp>
    </p:spTree>
    <p:extLst>
      <p:ext uri="{BB962C8B-B14F-4D97-AF65-F5344CB8AC3E}">
        <p14:creationId xmlns:p14="http://schemas.microsoft.com/office/powerpoint/2010/main" val="1044852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5799DD-0616-45B1-840A-9813DCB63E33}" type="datetimeFigureOut">
              <a:rPr lang="en-US" smtClean="0"/>
              <a:t>12/16/2017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66577-693C-4E7E-AA92-B2A87A33C676}" type="slidenum">
              <a:rPr lang="en-US" smtClean="0"/>
              <a:t>‹#›</a:t>
            </a:fld>
            <a:endParaRPr lang="en-US"/>
          </a:p>
        </p:txBody>
      </p:sp>
    </p:spTree>
    <p:extLst>
      <p:ext uri="{BB962C8B-B14F-4D97-AF65-F5344CB8AC3E}">
        <p14:creationId xmlns:p14="http://schemas.microsoft.com/office/powerpoint/2010/main" val="2499574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5799DD-0616-45B1-840A-9813DCB63E33}" type="datetimeFigureOut">
              <a:rPr lang="en-US" smtClean="0"/>
              <a:t>12/16/2017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66577-693C-4E7E-AA92-B2A87A33C676}" type="slidenum">
              <a:rPr lang="en-US" smtClean="0"/>
              <a:t>‹#›</a:t>
            </a:fld>
            <a:endParaRPr lang="en-US"/>
          </a:p>
        </p:txBody>
      </p:sp>
    </p:spTree>
    <p:extLst>
      <p:ext uri="{BB962C8B-B14F-4D97-AF65-F5344CB8AC3E}">
        <p14:creationId xmlns:p14="http://schemas.microsoft.com/office/powerpoint/2010/main" val="2761524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BEBA8EAE-BF5A-486C-A8C5-ECC9F3942E4B}">
                <a14:imgProps xmlns:a14="http://schemas.microsoft.com/office/drawing/2010/main">
                  <a14:imgLayer r:embed="rId3">
                    <a14:imgEffect>
                      <a14:artisticBlur radius="40"/>
                    </a14:imgEffect>
                  </a14:imgLayer>
                </a14:imgProps>
              </a:ext>
            </a:extLst>
          </a:blip>
          <a:srcRect/>
          <a:stretch>
            <a:fillRect l="1000" t="-1000" r="1000" b="5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3241490" y="1704044"/>
            <a:ext cx="5797798" cy="2615411"/>
          </a:xfrm>
          <a:prstGeom prst="rect">
            <a:avLst/>
          </a:prstGeom>
        </p:spPr>
      </p:pic>
      <p:sp>
        <p:nvSpPr>
          <p:cNvPr id="2" name="TextBox 1">
            <a:extLst>
              <a:ext uri="{FF2B5EF4-FFF2-40B4-BE49-F238E27FC236}">
                <a16:creationId xmlns:a16="http://schemas.microsoft.com/office/drawing/2014/main" id="{DF9DA617-5B23-4570-90AE-F588CB905015}"/>
              </a:ext>
            </a:extLst>
          </p:cNvPr>
          <p:cNvSpPr txBox="1"/>
          <p:nvPr/>
        </p:nvSpPr>
        <p:spPr>
          <a:xfrm>
            <a:off x="2192785" y="4474345"/>
            <a:ext cx="7767961" cy="830997"/>
          </a:xfrm>
          <a:prstGeom prst="rect">
            <a:avLst/>
          </a:prstGeom>
          <a:noFill/>
        </p:spPr>
        <p:txBody>
          <a:bodyPr wrap="square" rtlCol="0">
            <a:spAutoFit/>
          </a:bodyPr>
          <a:lstStyle/>
          <a:p>
            <a:pPr algn="ctr"/>
            <a:r>
              <a:rPr lang="en-US" sz="2400" b="1" dirty="0">
                <a:solidFill>
                  <a:srgbClr val="034A64"/>
                </a:solidFill>
              </a:rPr>
              <a:t>Absolute Distributed Environment </a:t>
            </a:r>
          </a:p>
          <a:p>
            <a:pPr algn="ctr"/>
            <a:r>
              <a:rPr lang="en-US" sz="2400" b="1" dirty="0">
                <a:solidFill>
                  <a:srgbClr val="034A64"/>
                </a:solidFill>
              </a:rPr>
              <a:t>Monitoring System</a:t>
            </a:r>
          </a:p>
        </p:txBody>
      </p:sp>
    </p:spTree>
    <p:extLst>
      <p:ext uri="{BB962C8B-B14F-4D97-AF65-F5344CB8AC3E}">
        <p14:creationId xmlns:p14="http://schemas.microsoft.com/office/powerpoint/2010/main" val="1446744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
            <a:lum/>
            <a:extLst>
              <a:ext uri="{BEBA8EAE-BF5A-486C-A8C5-ECC9F3942E4B}">
                <a14:imgProps xmlns:a14="http://schemas.microsoft.com/office/drawing/2010/main">
                  <a14:imgLayer r:embed="rId3">
                    <a14:imgEffect>
                      <a14:artisticPhotocopy trans="96000" detail="8"/>
                    </a14:imgEffect>
                  </a14:imgLayer>
                </a14:imgProps>
              </a:ext>
            </a:extLst>
          </a:blip>
          <a:srcRect/>
          <a:stretch>
            <a:fillRect t="-5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6A4E-B596-40F5-8E00-911E87A819E3}"/>
              </a:ext>
            </a:extLst>
          </p:cNvPr>
          <p:cNvSpPr>
            <a:spLocks noGrp="1"/>
          </p:cNvSpPr>
          <p:nvPr>
            <p:ph type="title"/>
          </p:nvPr>
        </p:nvSpPr>
        <p:spPr>
          <a:xfrm>
            <a:off x="1411288" y="700881"/>
            <a:ext cx="10515600" cy="1325563"/>
          </a:xfrm>
        </p:spPr>
        <p:txBody>
          <a:bodyPr/>
          <a:lstStyle/>
          <a:p>
            <a:r>
              <a:rPr lang="en-US" dirty="0">
                <a:solidFill>
                  <a:srgbClr val="FF0000"/>
                </a:solidFill>
                <a:latin typeface="Trebuchet MS" panose="020B0603020202020204" pitchFamily="34" charset="0"/>
              </a:rPr>
              <a:t>Requirements</a:t>
            </a:r>
          </a:p>
        </p:txBody>
      </p:sp>
      <p:sp>
        <p:nvSpPr>
          <p:cNvPr id="3" name="Text Placeholder 2">
            <a:extLst>
              <a:ext uri="{FF2B5EF4-FFF2-40B4-BE49-F238E27FC236}">
                <a16:creationId xmlns:a16="http://schemas.microsoft.com/office/drawing/2014/main" id="{5C4B7957-BB8A-4678-AB1C-9DA2BD29759F}"/>
              </a:ext>
            </a:extLst>
          </p:cNvPr>
          <p:cNvSpPr>
            <a:spLocks noGrp="1"/>
          </p:cNvSpPr>
          <p:nvPr>
            <p:ph type="body" idx="1"/>
          </p:nvPr>
        </p:nvSpPr>
        <p:spPr>
          <a:xfrm>
            <a:off x="1411288" y="1681163"/>
            <a:ext cx="5157787" cy="823912"/>
          </a:xfrm>
        </p:spPr>
        <p:txBody>
          <a:bodyPr/>
          <a:lstStyle/>
          <a:p>
            <a:r>
              <a:rPr lang="en-US" dirty="0">
                <a:latin typeface="Trebuchet MS" panose="020B0603020202020204" pitchFamily="34" charset="0"/>
              </a:rPr>
              <a:t>Hardware</a:t>
            </a:r>
          </a:p>
        </p:txBody>
      </p:sp>
      <p:sp>
        <p:nvSpPr>
          <p:cNvPr id="4" name="Content Placeholder 3">
            <a:extLst>
              <a:ext uri="{FF2B5EF4-FFF2-40B4-BE49-F238E27FC236}">
                <a16:creationId xmlns:a16="http://schemas.microsoft.com/office/drawing/2014/main" id="{EFBCF8C6-4A2F-4442-8912-85919EF9D52D}"/>
              </a:ext>
            </a:extLst>
          </p:cNvPr>
          <p:cNvSpPr>
            <a:spLocks noGrp="1"/>
          </p:cNvSpPr>
          <p:nvPr>
            <p:ph sz="half" idx="2"/>
          </p:nvPr>
        </p:nvSpPr>
        <p:spPr>
          <a:xfrm>
            <a:off x="1411288" y="2505075"/>
            <a:ext cx="5332412" cy="3684588"/>
          </a:xfrm>
        </p:spPr>
        <p:txBody>
          <a:bodyPr/>
          <a:lstStyle/>
          <a:p>
            <a:r>
              <a:rPr lang="en-US" dirty="0">
                <a:latin typeface="Trebuchet MS" panose="020B0603020202020204" pitchFamily="34" charset="0"/>
              </a:rPr>
              <a:t>Arduino</a:t>
            </a:r>
          </a:p>
          <a:p>
            <a:r>
              <a:rPr lang="en-US" dirty="0">
                <a:latin typeface="Trebuchet MS" panose="020B0603020202020204" pitchFamily="34" charset="0"/>
              </a:rPr>
              <a:t>GPS Sensor (Neo M6)</a:t>
            </a:r>
          </a:p>
          <a:p>
            <a:r>
              <a:rPr lang="en-US" dirty="0">
                <a:latin typeface="Trebuchet MS" panose="020B0603020202020204" pitchFamily="34" charset="0"/>
              </a:rPr>
              <a:t>ESP 8266</a:t>
            </a:r>
          </a:p>
          <a:p>
            <a:r>
              <a:rPr lang="en-US" dirty="0">
                <a:latin typeface="Trebuchet MS" panose="020B0603020202020204" pitchFamily="34" charset="0"/>
              </a:rPr>
              <a:t>Jumper Wires</a:t>
            </a:r>
          </a:p>
          <a:p>
            <a:r>
              <a:rPr lang="en-US" dirty="0">
                <a:latin typeface="Trebuchet MS" panose="020B0603020202020204" pitchFamily="34" charset="0"/>
              </a:rPr>
              <a:t>BMP 180</a:t>
            </a:r>
          </a:p>
          <a:p>
            <a:r>
              <a:rPr lang="en-US" dirty="0">
                <a:latin typeface="Trebuchet MS" panose="020B0603020202020204" pitchFamily="34" charset="0"/>
              </a:rPr>
              <a:t>DHT 11</a:t>
            </a:r>
          </a:p>
          <a:p>
            <a:pPr marL="0" indent="0">
              <a:buNone/>
            </a:pPr>
            <a:endParaRPr lang="en-US" dirty="0">
              <a:latin typeface="Trebuchet MS" panose="020B0603020202020204" pitchFamily="34" charset="0"/>
            </a:endParaRPr>
          </a:p>
          <a:p>
            <a:endParaRPr lang="en-US" dirty="0">
              <a:latin typeface="Trebuchet MS" panose="020B0603020202020204" pitchFamily="34" charset="0"/>
            </a:endParaRPr>
          </a:p>
          <a:p>
            <a:endParaRPr lang="en-US" dirty="0">
              <a:latin typeface="Trebuchet MS" panose="020B0603020202020204" pitchFamily="34" charset="0"/>
            </a:endParaRPr>
          </a:p>
        </p:txBody>
      </p:sp>
      <p:sp>
        <p:nvSpPr>
          <p:cNvPr id="5" name="Text Placeholder 4">
            <a:extLst>
              <a:ext uri="{FF2B5EF4-FFF2-40B4-BE49-F238E27FC236}">
                <a16:creationId xmlns:a16="http://schemas.microsoft.com/office/drawing/2014/main" id="{FF3E3B32-32D8-45F0-98FE-FC85A34785C0}"/>
              </a:ext>
            </a:extLst>
          </p:cNvPr>
          <p:cNvSpPr>
            <a:spLocks noGrp="1"/>
          </p:cNvSpPr>
          <p:nvPr>
            <p:ph type="body" sz="quarter" idx="3"/>
          </p:nvPr>
        </p:nvSpPr>
        <p:spPr>
          <a:xfrm>
            <a:off x="6545263" y="1681163"/>
            <a:ext cx="5183188" cy="823912"/>
          </a:xfrm>
        </p:spPr>
        <p:txBody>
          <a:bodyPr/>
          <a:lstStyle/>
          <a:p>
            <a:r>
              <a:rPr lang="en-US" dirty="0">
                <a:latin typeface="Trebuchet MS" panose="020B0603020202020204" pitchFamily="34" charset="0"/>
              </a:rPr>
              <a:t>Software</a:t>
            </a:r>
          </a:p>
        </p:txBody>
      </p:sp>
      <p:sp>
        <p:nvSpPr>
          <p:cNvPr id="6" name="Content Placeholder 5">
            <a:extLst>
              <a:ext uri="{FF2B5EF4-FFF2-40B4-BE49-F238E27FC236}">
                <a16:creationId xmlns:a16="http://schemas.microsoft.com/office/drawing/2014/main" id="{F6F3CEE7-978A-43E7-A796-8D38B202436D}"/>
              </a:ext>
            </a:extLst>
          </p:cNvPr>
          <p:cNvSpPr>
            <a:spLocks noGrp="1"/>
          </p:cNvSpPr>
          <p:nvPr>
            <p:ph sz="quarter" idx="4"/>
          </p:nvPr>
        </p:nvSpPr>
        <p:spPr>
          <a:xfrm>
            <a:off x="6569075" y="2505075"/>
            <a:ext cx="5183188" cy="3684588"/>
          </a:xfrm>
        </p:spPr>
        <p:txBody>
          <a:bodyPr/>
          <a:lstStyle/>
          <a:p>
            <a:r>
              <a:rPr lang="en-US" dirty="0">
                <a:latin typeface="Trebuchet MS" panose="020B0603020202020204" pitchFamily="34" charset="0"/>
              </a:rPr>
              <a:t>Arduino IDE</a:t>
            </a:r>
          </a:p>
          <a:p>
            <a:r>
              <a:rPr lang="en-US" dirty="0">
                <a:latin typeface="Trebuchet MS" panose="020B0603020202020204" pitchFamily="34" charset="0"/>
              </a:rPr>
              <a:t>Cloud Server </a:t>
            </a:r>
          </a:p>
          <a:p>
            <a:r>
              <a:rPr lang="en-US" dirty="0">
                <a:latin typeface="Trebuchet MS" panose="020B0603020202020204" pitchFamily="34" charset="0"/>
              </a:rPr>
              <a:t>Database </a:t>
            </a:r>
          </a:p>
          <a:p>
            <a:endParaRPr lang="en-US" dirty="0">
              <a:latin typeface="Trebuchet MS" panose="020B0603020202020204" pitchFamily="34" charset="0"/>
            </a:endParaRPr>
          </a:p>
          <a:p>
            <a:endParaRPr lang="en-US" dirty="0">
              <a:latin typeface="Trebuchet MS" panose="020B0603020202020204" pitchFamily="34" charset="0"/>
            </a:endParaRPr>
          </a:p>
          <a:p>
            <a:endParaRPr lang="en-US" dirty="0"/>
          </a:p>
        </p:txBody>
      </p:sp>
    </p:spTree>
    <p:extLst>
      <p:ext uri="{BB962C8B-B14F-4D97-AF65-F5344CB8AC3E}">
        <p14:creationId xmlns:p14="http://schemas.microsoft.com/office/powerpoint/2010/main" val="108454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52040" y="2663270"/>
            <a:ext cx="3487919" cy="1270204"/>
          </a:xfrm>
        </p:spPr>
        <p:txBody>
          <a:bodyPr>
            <a:normAutofit/>
          </a:bodyPr>
          <a:lstStyle/>
          <a:p>
            <a:r>
              <a:rPr lang="en-US" sz="7200" dirty="0">
                <a:solidFill>
                  <a:srgbClr val="FF0000"/>
                </a:solidFill>
                <a:latin typeface="Trebuchet MS" panose="020B0603020202020204" pitchFamily="34" charset="0"/>
              </a:rPr>
              <a:t>Working</a:t>
            </a:r>
          </a:p>
        </p:txBody>
      </p:sp>
    </p:spTree>
    <p:extLst>
      <p:ext uri="{BB962C8B-B14F-4D97-AF65-F5344CB8AC3E}">
        <p14:creationId xmlns:p14="http://schemas.microsoft.com/office/powerpoint/2010/main" val="865590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B744D9-A152-4285-9031-6FA1CAFCAE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566" y="673057"/>
            <a:ext cx="11308868" cy="5511885"/>
          </a:xfrm>
          <a:prstGeom prst="rect">
            <a:avLst/>
          </a:prstGeom>
        </p:spPr>
      </p:pic>
    </p:spTree>
    <p:extLst>
      <p:ext uri="{BB962C8B-B14F-4D97-AF65-F5344CB8AC3E}">
        <p14:creationId xmlns:p14="http://schemas.microsoft.com/office/powerpoint/2010/main" val="1124116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8ABB0F-60A3-437B-A148-38E225A79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24" y="209842"/>
            <a:ext cx="11497951" cy="6464441"/>
          </a:xfrm>
          <a:prstGeom prst="rect">
            <a:avLst/>
          </a:prstGeom>
        </p:spPr>
      </p:pic>
    </p:spTree>
    <p:extLst>
      <p:ext uri="{BB962C8B-B14F-4D97-AF65-F5344CB8AC3E}">
        <p14:creationId xmlns:p14="http://schemas.microsoft.com/office/powerpoint/2010/main" val="60957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460AFF-5BE5-4A03-AF8D-5BE818C1C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66" y="585390"/>
            <a:ext cx="10698068" cy="5687219"/>
          </a:xfrm>
          <a:prstGeom prst="rect">
            <a:avLst/>
          </a:prstGeom>
        </p:spPr>
      </p:pic>
    </p:spTree>
    <p:extLst>
      <p:ext uri="{BB962C8B-B14F-4D97-AF65-F5344CB8AC3E}">
        <p14:creationId xmlns:p14="http://schemas.microsoft.com/office/powerpoint/2010/main" val="1705054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D5075-508F-4051-9F0E-B4BACD742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37" y="527343"/>
            <a:ext cx="11110131" cy="5803314"/>
          </a:xfrm>
          <a:prstGeom prst="rect">
            <a:avLst/>
          </a:prstGeom>
        </p:spPr>
      </p:pic>
    </p:spTree>
    <p:extLst>
      <p:ext uri="{BB962C8B-B14F-4D97-AF65-F5344CB8AC3E}">
        <p14:creationId xmlns:p14="http://schemas.microsoft.com/office/powerpoint/2010/main" val="1585291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9FDE1-FD0B-428C-A040-06BACE63F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74" y="434361"/>
            <a:ext cx="11482251" cy="5989277"/>
          </a:xfrm>
          <a:prstGeom prst="rect">
            <a:avLst/>
          </a:prstGeom>
        </p:spPr>
      </p:pic>
    </p:spTree>
    <p:extLst>
      <p:ext uri="{BB962C8B-B14F-4D97-AF65-F5344CB8AC3E}">
        <p14:creationId xmlns:p14="http://schemas.microsoft.com/office/powerpoint/2010/main" val="3745663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4B238E-02F2-4153-8379-38AF5B4D0F19}"/>
              </a:ext>
            </a:extLst>
          </p:cNvPr>
          <p:cNvPicPr>
            <a:picLocks noChangeAspect="1"/>
          </p:cNvPicPr>
          <p:nvPr/>
        </p:nvPicPr>
        <p:blipFill rotWithShape="1">
          <a:blip r:embed="rId2">
            <a:extLst>
              <a:ext uri="{28A0092B-C50C-407E-A947-70E740481C1C}">
                <a14:useLocalDpi xmlns:a14="http://schemas.microsoft.com/office/drawing/2010/main" val="0"/>
              </a:ext>
            </a:extLst>
          </a:blip>
          <a:srcRect t="11154" r="2582" b="4852"/>
          <a:stretch/>
        </p:blipFill>
        <p:spPr>
          <a:xfrm>
            <a:off x="994954" y="966651"/>
            <a:ext cx="9938657" cy="4820195"/>
          </a:xfrm>
          <a:prstGeom prst="rect">
            <a:avLst/>
          </a:prstGeom>
        </p:spPr>
      </p:pic>
      <p:pic>
        <p:nvPicPr>
          <p:cNvPr id="5" name="Picture 4">
            <a:extLst>
              <a:ext uri="{FF2B5EF4-FFF2-40B4-BE49-F238E27FC236}">
                <a16:creationId xmlns:a16="http://schemas.microsoft.com/office/drawing/2014/main" id="{6E07F556-5741-44C2-A5F2-1A3D1993D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878" y="3619350"/>
            <a:ext cx="3285421" cy="2912078"/>
          </a:xfrm>
          <a:prstGeom prst="rect">
            <a:avLst/>
          </a:prstGeom>
        </p:spPr>
      </p:pic>
    </p:spTree>
    <p:extLst>
      <p:ext uri="{BB962C8B-B14F-4D97-AF65-F5344CB8AC3E}">
        <p14:creationId xmlns:p14="http://schemas.microsoft.com/office/powerpoint/2010/main" val="3398782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D47A6-8DF1-43FC-ACA5-955624177B82}"/>
              </a:ext>
            </a:extLst>
          </p:cNvPr>
          <p:cNvPicPr>
            <a:picLocks noChangeAspect="1"/>
          </p:cNvPicPr>
          <p:nvPr/>
        </p:nvPicPr>
        <p:blipFill rotWithShape="1">
          <a:blip r:embed="rId2">
            <a:extLst>
              <a:ext uri="{28A0092B-C50C-407E-A947-70E740481C1C}">
                <a14:useLocalDpi xmlns:a14="http://schemas.microsoft.com/office/drawing/2010/main" val="0"/>
              </a:ext>
            </a:extLst>
          </a:blip>
          <a:srcRect t="11026" r="5641" b="5139"/>
          <a:stretch/>
        </p:blipFill>
        <p:spPr>
          <a:xfrm>
            <a:off x="1040675" y="966651"/>
            <a:ext cx="9540240" cy="4767943"/>
          </a:xfrm>
          <a:prstGeom prst="rect">
            <a:avLst/>
          </a:prstGeom>
        </p:spPr>
      </p:pic>
      <p:pic>
        <p:nvPicPr>
          <p:cNvPr id="5" name="Picture 4">
            <a:extLst>
              <a:ext uri="{FF2B5EF4-FFF2-40B4-BE49-F238E27FC236}">
                <a16:creationId xmlns:a16="http://schemas.microsoft.com/office/drawing/2014/main" id="{CB6847DB-0AF1-4367-BCA4-80DA734B8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286" y="3231825"/>
            <a:ext cx="3705497" cy="3475952"/>
          </a:xfrm>
          <a:prstGeom prst="rect">
            <a:avLst/>
          </a:prstGeom>
        </p:spPr>
      </p:pic>
    </p:spTree>
    <p:extLst>
      <p:ext uri="{BB962C8B-B14F-4D97-AF65-F5344CB8AC3E}">
        <p14:creationId xmlns:p14="http://schemas.microsoft.com/office/powerpoint/2010/main" val="351485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extLst>
              <a:ext uri="{BEBA8EAE-BF5A-486C-A8C5-ECC9F3942E4B}">
                <a14:imgProps xmlns:a14="http://schemas.microsoft.com/office/drawing/2010/main">
                  <a14:imgLayer r:embed="rId3">
                    <a14:imgEffect>
                      <a14:artisticBlur radius="21"/>
                    </a14:imgEffect>
                  </a14:imgLayer>
                </a14:imgProps>
              </a:ext>
            </a:extLst>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47651" y="656817"/>
            <a:ext cx="10515600" cy="1325563"/>
          </a:xfrm>
        </p:spPr>
        <p:txBody>
          <a:bodyPr/>
          <a:lstStyle/>
          <a:p>
            <a:r>
              <a:rPr lang="en-US" dirty="0">
                <a:solidFill>
                  <a:srgbClr val="FF0000"/>
                </a:solidFill>
                <a:latin typeface="Trebuchet MS" panose="020B0603020202020204" pitchFamily="34" charset="0"/>
              </a:rPr>
              <a:t>Application</a:t>
            </a:r>
          </a:p>
        </p:txBody>
      </p:sp>
      <p:sp>
        <p:nvSpPr>
          <p:cNvPr id="3" name="Content Placeholder 2"/>
          <p:cNvSpPr>
            <a:spLocks noGrp="1"/>
          </p:cNvSpPr>
          <p:nvPr>
            <p:ph idx="1"/>
          </p:nvPr>
        </p:nvSpPr>
        <p:spPr>
          <a:xfrm>
            <a:off x="1347651" y="2183346"/>
            <a:ext cx="10515600" cy="4351338"/>
          </a:xfrm>
          <a:blipFill>
            <a:blip r:embed="rId4">
              <a:alphaModFix amt="3000"/>
            </a:blip>
            <a:stretch>
              <a:fillRect/>
            </a:stretch>
          </a:blipFill>
        </p:spPr>
        <p:txBody>
          <a:bodyPr/>
          <a:lstStyle/>
          <a:p>
            <a:pPr marL="0" indent="0">
              <a:lnSpc>
                <a:spcPct val="200000"/>
              </a:lnSpc>
              <a:buNone/>
            </a:pPr>
            <a:r>
              <a:rPr lang="en-US" dirty="0"/>
              <a:t>The main application of this project is to analyze and regulate the causes of  environmental pollution by collecting a real time absolute distributed data. </a:t>
            </a:r>
          </a:p>
          <a:p>
            <a:pPr marL="0" indent="0">
              <a:lnSpc>
                <a:spcPct val="200000"/>
              </a:lnSpc>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992702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B0449B-84D0-416E-8E40-226A60C098E1}"/>
              </a:ext>
            </a:extLst>
          </p:cNvPr>
          <p:cNvPicPr>
            <a:picLocks noChangeAspect="1"/>
          </p:cNvPicPr>
          <p:nvPr/>
        </p:nvPicPr>
        <p:blipFill>
          <a:blip r:embed="rId2"/>
          <a:stretch>
            <a:fillRect/>
          </a:stretch>
        </p:blipFill>
        <p:spPr>
          <a:xfrm>
            <a:off x="2715475" y="2790620"/>
            <a:ext cx="6761050" cy="963251"/>
          </a:xfrm>
          <a:prstGeom prst="rect">
            <a:avLst/>
          </a:prstGeom>
        </p:spPr>
      </p:pic>
    </p:spTree>
    <p:extLst>
      <p:ext uri="{BB962C8B-B14F-4D97-AF65-F5344CB8AC3E}">
        <p14:creationId xmlns:p14="http://schemas.microsoft.com/office/powerpoint/2010/main" val="1135159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47651" y="678633"/>
            <a:ext cx="10515600" cy="1325563"/>
          </a:xfrm>
        </p:spPr>
        <p:txBody>
          <a:bodyPr/>
          <a:lstStyle/>
          <a:p>
            <a:r>
              <a:rPr lang="en-US" dirty="0">
                <a:solidFill>
                  <a:srgbClr val="FF0000"/>
                </a:solidFill>
                <a:latin typeface="Trebuchet MS" panose="020B0603020202020204" pitchFamily="34" charset="0"/>
              </a:rPr>
              <a:t>Conclusion</a:t>
            </a:r>
          </a:p>
        </p:txBody>
      </p:sp>
      <p:sp>
        <p:nvSpPr>
          <p:cNvPr id="3" name="Content Placeholder 2"/>
          <p:cNvSpPr>
            <a:spLocks noGrp="1"/>
          </p:cNvSpPr>
          <p:nvPr>
            <p:ph idx="1"/>
          </p:nvPr>
        </p:nvSpPr>
        <p:spPr>
          <a:xfrm>
            <a:off x="1347651" y="2095636"/>
            <a:ext cx="10515600" cy="4351338"/>
          </a:xfrm>
        </p:spPr>
        <p:txBody>
          <a:bodyPr/>
          <a:lstStyle/>
          <a:p>
            <a:pPr marL="0" lvl="0" indent="0" algn="just" defTabSz="457200" eaLnBrk="0" hangingPunct="0">
              <a:lnSpc>
                <a:spcPct val="160000"/>
              </a:lnSpc>
              <a:spcBef>
                <a:spcPct val="0"/>
              </a:spcBef>
              <a:spcAft>
                <a:spcPct val="0"/>
              </a:spcAft>
              <a:buNone/>
              <a:defRPr/>
            </a:pPr>
            <a:r>
              <a:rPr lang="en-US" altLang="en-US" sz="2400" dirty="0">
                <a:solidFill>
                  <a:srgbClr val="014B66"/>
                </a:solidFill>
                <a:latin typeface="Trebuchet MS" panose="020B0603020202020204" pitchFamily="34" charset="0"/>
              </a:rPr>
              <a:t>This Project describe a real-time distributed network that </a:t>
            </a:r>
            <a:r>
              <a:rPr lang="en-IN" altLang="en-US" sz="2400" dirty="0">
                <a:solidFill>
                  <a:srgbClr val="014B66"/>
                </a:solidFill>
                <a:latin typeface="Trebuchet MS" panose="020B0603020202020204" pitchFamily="34" charset="0"/>
              </a:rPr>
              <a:t>Monitors air quality and provide necessary steps to overcome the causes of pollution. </a:t>
            </a:r>
          </a:p>
          <a:p>
            <a:pPr marL="0" lvl="0" indent="0" algn="just" defTabSz="457200" eaLnBrk="0" hangingPunct="0">
              <a:lnSpc>
                <a:spcPct val="160000"/>
              </a:lnSpc>
              <a:spcBef>
                <a:spcPct val="0"/>
              </a:spcBef>
              <a:spcAft>
                <a:spcPct val="0"/>
              </a:spcAft>
              <a:buNone/>
              <a:defRPr/>
            </a:pPr>
            <a:r>
              <a:rPr lang="en-IN" sz="2400" dirty="0">
                <a:solidFill>
                  <a:srgbClr val="014B66"/>
                </a:solidFill>
                <a:latin typeface="Trebuchet MS" panose="020B0603020202020204" pitchFamily="34" charset="0"/>
              </a:rPr>
              <a:t>The goal is to provide healthy ambience for generating sustainable environment. </a:t>
            </a:r>
            <a:endParaRPr lang="en-US" dirty="0"/>
          </a:p>
        </p:txBody>
      </p:sp>
    </p:spTree>
    <p:extLst>
      <p:ext uri="{BB962C8B-B14F-4D97-AF65-F5344CB8AC3E}">
        <p14:creationId xmlns:p14="http://schemas.microsoft.com/office/powerpoint/2010/main" val="898334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6530-66A9-43D3-9156-9A632CF39DA5}"/>
              </a:ext>
            </a:extLst>
          </p:cNvPr>
          <p:cNvSpPr>
            <a:spLocks noGrp="1"/>
          </p:cNvSpPr>
          <p:nvPr>
            <p:ph type="title"/>
          </p:nvPr>
        </p:nvSpPr>
        <p:spPr>
          <a:xfrm>
            <a:off x="1334588" y="709067"/>
            <a:ext cx="10515600" cy="1325563"/>
          </a:xfrm>
        </p:spPr>
        <p:txBody>
          <a:bodyPr/>
          <a:lstStyle/>
          <a:p>
            <a:r>
              <a:rPr lang="en-US" dirty="0">
                <a:solidFill>
                  <a:srgbClr val="FF0000"/>
                </a:solidFill>
                <a:latin typeface="Trebuchet MS" panose="020B0603020202020204" pitchFamily="34" charset="0"/>
              </a:rPr>
              <a:t>Future Scope</a:t>
            </a:r>
          </a:p>
        </p:txBody>
      </p:sp>
      <p:sp>
        <p:nvSpPr>
          <p:cNvPr id="3" name="Content Placeholder 2">
            <a:extLst>
              <a:ext uri="{FF2B5EF4-FFF2-40B4-BE49-F238E27FC236}">
                <a16:creationId xmlns:a16="http://schemas.microsoft.com/office/drawing/2014/main" id="{547AFA53-14C0-49AC-A5B7-D9DF9B4FD261}"/>
              </a:ext>
            </a:extLst>
          </p:cNvPr>
          <p:cNvSpPr>
            <a:spLocks noGrp="1"/>
          </p:cNvSpPr>
          <p:nvPr>
            <p:ph idx="1"/>
          </p:nvPr>
        </p:nvSpPr>
        <p:spPr>
          <a:xfrm>
            <a:off x="1334588" y="2126070"/>
            <a:ext cx="10515600" cy="4351338"/>
          </a:xfrm>
          <a:noFill/>
        </p:spPr>
        <p:txBody>
          <a:bodyPr/>
          <a:lstStyle/>
          <a:p>
            <a:r>
              <a:rPr lang="en-US" dirty="0">
                <a:latin typeface="Trebuchet MS" panose="020B0603020202020204" pitchFamily="34" charset="0"/>
              </a:rPr>
              <a:t>Connect with cloud and perform more analytics.</a:t>
            </a:r>
          </a:p>
          <a:p>
            <a:r>
              <a:rPr lang="en-US" dirty="0">
                <a:latin typeface="Trebuchet MS" panose="020B0603020202020204" pitchFamily="34" charset="0"/>
              </a:rPr>
              <a:t>Our Goal is not just to monitor the data rather use this to refine the measures.</a:t>
            </a:r>
          </a:p>
          <a:p>
            <a:r>
              <a:rPr lang="en-US" dirty="0">
                <a:latin typeface="Trebuchet MS" panose="020B0603020202020204" pitchFamily="34" charset="0"/>
              </a:rPr>
              <a:t>Reduce size in apparatus.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245426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extLst>
              <a:ext uri="{BEBA8EAE-BF5A-486C-A8C5-ECC9F3942E4B}">
                <a14:imgProps xmlns:a14="http://schemas.microsoft.com/office/drawing/2010/main">
                  <a14:imgLayer r:embed="rId3">
                    <a14:imgEffect>
                      <a14:artisticBlur/>
                    </a14:imgEffect>
                  </a14:imgLayer>
                </a14:imgProps>
              </a:ext>
            </a:extLst>
          </a:blip>
          <a:srcRect/>
          <a:stretch>
            <a:fillRect l="13000" t="8000" r="14000" b="7000"/>
          </a:stretch>
        </a:blipFill>
        <a:effectLst/>
      </p:bgPr>
    </p:bg>
    <p:spTree>
      <p:nvGrpSpPr>
        <p:cNvPr id="1" name=""/>
        <p:cNvGrpSpPr/>
        <p:nvPr/>
      </p:nvGrpSpPr>
      <p:grpSpPr>
        <a:xfrm>
          <a:off x="0" y="0"/>
          <a:ext cx="0" cy="0"/>
          <a:chOff x="0" y="0"/>
          <a:chExt cx="0" cy="0"/>
        </a:xfrm>
      </p:grpSpPr>
      <p:sp>
        <p:nvSpPr>
          <p:cNvPr id="4" name="Rectangle 3"/>
          <p:cNvSpPr/>
          <p:nvPr/>
        </p:nvSpPr>
        <p:spPr>
          <a:xfrm>
            <a:off x="1377306" y="2026468"/>
            <a:ext cx="8946917" cy="2805063"/>
          </a:xfrm>
          <a:prstGeom prst="rect">
            <a:avLst/>
          </a:prstGeom>
        </p:spPr>
        <p:txBody>
          <a:bodyPr wrap="square">
            <a:spAutoFit/>
          </a:bodyPr>
          <a:lstStyle/>
          <a:p>
            <a:pPr algn="just">
              <a:lnSpc>
                <a:spcPct val="150000"/>
              </a:lnSpc>
              <a:defRPr/>
            </a:pPr>
            <a:r>
              <a:rPr lang="en-US" altLang="en-US" sz="2400" dirty="0">
                <a:solidFill>
                  <a:srgbClr val="014B66"/>
                </a:solidFill>
              </a:rPr>
              <a:t>Nowadays, the air quality is considered a key point, and its accurate monitoring is not only suggested but it is even required in many areas. Since traditional standard monitors for air quality are very expensive, the use of a low-cost distributed network of sensors represents a valid complementary approach.</a:t>
            </a:r>
            <a:endParaRPr lang="en-IN" altLang="en-US" sz="2400" dirty="0">
              <a:solidFill>
                <a:srgbClr val="014B66"/>
              </a:solidFill>
            </a:endParaRPr>
          </a:p>
        </p:txBody>
      </p:sp>
    </p:spTree>
    <p:extLst>
      <p:ext uri="{BB962C8B-B14F-4D97-AF65-F5344CB8AC3E}">
        <p14:creationId xmlns:p14="http://schemas.microsoft.com/office/powerpoint/2010/main" val="191495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9EA54-45B0-47E9-8CFF-016C76C1B43E}"/>
              </a:ext>
            </a:extLst>
          </p:cNvPr>
          <p:cNvSpPr txBox="1">
            <a:spLocks noChangeArrowheads="1"/>
          </p:cNvSpPr>
          <p:nvPr/>
        </p:nvSpPr>
        <p:spPr bwMode="auto">
          <a:xfrm>
            <a:off x="4353033" y="2932112"/>
            <a:ext cx="3485934"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0" lang="en-IN" altLang="en-US" sz="3600" b="0" i="0" u="none" strike="noStrike" kern="0" cap="none" spc="0" normalizeH="0" baseline="0" noProof="0" dirty="0">
                <a:ln>
                  <a:noFill/>
                </a:ln>
                <a:solidFill>
                  <a:srgbClr val="E63C2F"/>
                </a:solidFill>
                <a:effectLst/>
                <a:uLnTx/>
                <a:uFillTx/>
                <a:latin typeface="Trebuchet MS" panose="020B0603020202020204" pitchFamily="34" charset="0"/>
              </a:rPr>
              <a:t>What is ADEMS?</a:t>
            </a:r>
          </a:p>
        </p:txBody>
      </p:sp>
    </p:spTree>
    <p:extLst>
      <p:ext uri="{BB962C8B-B14F-4D97-AF65-F5344CB8AC3E}">
        <p14:creationId xmlns:p14="http://schemas.microsoft.com/office/powerpoint/2010/main" val="3156935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extLst>
              <a:ext uri="{BEBA8EAE-BF5A-486C-A8C5-ECC9F3942E4B}">
                <a14:imgProps xmlns:a14="http://schemas.microsoft.com/office/drawing/2010/main">
                  <a14:imgLayer r:embed="rId3">
                    <a14:imgEffect>
                      <a14:artisticBlur radius="23"/>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5" name="Rectangle 4"/>
          <p:cNvSpPr/>
          <p:nvPr/>
        </p:nvSpPr>
        <p:spPr>
          <a:xfrm>
            <a:off x="1732308" y="1792922"/>
            <a:ext cx="8727384" cy="2456057"/>
          </a:xfrm>
          <a:prstGeom prst="rect">
            <a:avLst/>
          </a:prstGeom>
        </p:spPr>
        <p:txBody>
          <a:bodyPr wrap="square">
            <a:spAutoFit/>
          </a:bodyPr>
          <a:lstStyle/>
          <a:p>
            <a:pPr lvl="0" algn="just" defTabSz="457200" eaLnBrk="0" hangingPunct="0">
              <a:lnSpc>
                <a:spcPct val="160000"/>
              </a:lnSpc>
              <a:spcBef>
                <a:spcPct val="0"/>
              </a:spcBef>
              <a:spcAft>
                <a:spcPct val="0"/>
              </a:spcAft>
              <a:defRPr/>
            </a:pPr>
            <a:r>
              <a:rPr lang="en-IN" altLang="en-US" sz="2400" dirty="0">
                <a:solidFill>
                  <a:srgbClr val="014B66"/>
                </a:solidFill>
                <a:latin typeface="Trebuchet MS" panose="020B0603020202020204" pitchFamily="34" charset="0"/>
              </a:rPr>
              <a:t>ADEMS is a Absolute Distributed Environment Monitoring System. </a:t>
            </a:r>
            <a:r>
              <a:rPr lang="en-US" altLang="en-US" sz="2400" dirty="0">
                <a:solidFill>
                  <a:srgbClr val="014B66"/>
                </a:solidFill>
                <a:latin typeface="Trebuchet MS" panose="020B0603020202020204" pitchFamily="34" charset="0"/>
              </a:rPr>
              <a:t>This Project describes a real-time distributed network that </a:t>
            </a:r>
            <a:r>
              <a:rPr lang="en-IN" altLang="en-US" sz="2400" dirty="0">
                <a:solidFill>
                  <a:srgbClr val="014B66"/>
                </a:solidFill>
                <a:latin typeface="Trebuchet MS" panose="020B0603020202020204" pitchFamily="34" charset="0"/>
              </a:rPr>
              <a:t>Monitors air quality on a street-by-street level using JavaScript, php, Several libraries of JS, Cloud and IoT.</a:t>
            </a:r>
          </a:p>
        </p:txBody>
      </p:sp>
    </p:spTree>
    <p:extLst>
      <p:ext uri="{BB962C8B-B14F-4D97-AF65-F5344CB8AC3E}">
        <p14:creationId xmlns:p14="http://schemas.microsoft.com/office/powerpoint/2010/main" val="860402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4C0B-3373-43E5-949A-EA8E1307749A}"/>
              </a:ext>
            </a:extLst>
          </p:cNvPr>
          <p:cNvSpPr txBox="1">
            <a:spLocks noChangeArrowheads="1"/>
          </p:cNvSpPr>
          <p:nvPr/>
        </p:nvSpPr>
        <p:spPr bwMode="auto">
          <a:xfrm>
            <a:off x="4141469" y="2912291"/>
            <a:ext cx="390906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chemeClr val="accent1"/>
                </a:solidFill>
                <a:latin typeface="+mj-lt"/>
                <a:ea typeface="+mj-ea"/>
                <a:cs typeface="+mj-cs"/>
              </a:defRPr>
            </a:lvl1pPr>
            <a:lvl2pPr algn="l" defTabSz="457200" rtl="0" eaLnBrk="0" fontAlgn="base" hangingPunct="0">
              <a:spcBef>
                <a:spcPct val="0"/>
              </a:spcBef>
              <a:spcAft>
                <a:spcPct val="0"/>
              </a:spcAft>
              <a:defRPr sz="3600">
                <a:solidFill>
                  <a:schemeClr val="accent1"/>
                </a:solidFill>
                <a:latin typeface="Trebuchet MS" panose="020B0603020202020204" pitchFamily="34" charset="0"/>
              </a:defRPr>
            </a:lvl2pPr>
            <a:lvl3pPr algn="l" defTabSz="457200" rtl="0" eaLnBrk="0" fontAlgn="base" hangingPunct="0">
              <a:spcBef>
                <a:spcPct val="0"/>
              </a:spcBef>
              <a:spcAft>
                <a:spcPct val="0"/>
              </a:spcAft>
              <a:defRPr sz="3600">
                <a:solidFill>
                  <a:schemeClr val="accent1"/>
                </a:solidFill>
                <a:latin typeface="Trebuchet MS" panose="020B0603020202020204" pitchFamily="34" charset="0"/>
              </a:defRPr>
            </a:lvl3pPr>
            <a:lvl4pPr algn="l" defTabSz="457200" rtl="0" eaLnBrk="0" fontAlgn="base" hangingPunct="0">
              <a:spcBef>
                <a:spcPct val="0"/>
              </a:spcBef>
              <a:spcAft>
                <a:spcPct val="0"/>
              </a:spcAft>
              <a:defRPr sz="3600">
                <a:solidFill>
                  <a:schemeClr val="accent1"/>
                </a:solidFill>
                <a:latin typeface="Trebuchet MS" panose="020B0603020202020204" pitchFamily="34" charset="0"/>
              </a:defRPr>
            </a:lvl4pPr>
            <a:lvl5pPr algn="l" defTabSz="457200" rtl="0" eaLnBrk="0" fontAlgn="base" hangingPunct="0">
              <a:spcBef>
                <a:spcPct val="0"/>
              </a:spcBef>
              <a:spcAft>
                <a:spcPct val="0"/>
              </a:spcAft>
              <a:defRPr sz="3600">
                <a:solidFill>
                  <a:schemeClr val="accent1"/>
                </a:solidFill>
                <a:latin typeface="Trebuchet MS" panose="020B0603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IN" altLang="en-US" sz="3600" b="0" i="0" u="none" strike="noStrike" kern="1200" cap="none" spc="0" normalizeH="0" baseline="0" noProof="0" dirty="0">
                <a:ln>
                  <a:noFill/>
                </a:ln>
                <a:solidFill>
                  <a:srgbClr val="E63C2F"/>
                </a:solidFill>
                <a:effectLst/>
                <a:uLnTx/>
                <a:uFillTx/>
                <a:latin typeface="Trebuchet MS" panose="020B0603020202020204"/>
                <a:ea typeface="+mj-ea"/>
                <a:cs typeface="+mj-cs"/>
              </a:rPr>
              <a:t>Why need ADEMS?</a:t>
            </a:r>
          </a:p>
        </p:txBody>
      </p:sp>
    </p:spTree>
    <p:extLst>
      <p:ext uri="{BB962C8B-B14F-4D97-AF65-F5344CB8AC3E}">
        <p14:creationId xmlns:p14="http://schemas.microsoft.com/office/powerpoint/2010/main" val="3266813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extLst>
              <a:ext uri="{BEBA8EAE-BF5A-486C-A8C5-ECC9F3942E4B}">
                <a14:imgProps xmlns:a14="http://schemas.microsoft.com/office/drawing/2010/main">
                  <a14:imgLayer r:embed="rId3">
                    <a14:imgEffect>
                      <a14:artisticBlur radius="14"/>
                    </a14:imgEffect>
                  </a14:imgLayer>
                </a14:imgProps>
              </a:ext>
            </a:extLst>
          </a:blip>
          <a:srcRect/>
          <a:stretch>
            <a:fillRect t="-43000" b="-43000"/>
          </a:stretch>
        </a:blipFill>
        <a:effectLst/>
      </p:bgPr>
    </p:bg>
    <p:spTree>
      <p:nvGrpSpPr>
        <p:cNvPr id="1" name=""/>
        <p:cNvGrpSpPr/>
        <p:nvPr/>
      </p:nvGrpSpPr>
      <p:grpSpPr>
        <a:xfrm>
          <a:off x="0" y="0"/>
          <a:ext cx="0" cy="0"/>
          <a:chOff x="0" y="0"/>
          <a:chExt cx="0" cy="0"/>
        </a:xfrm>
      </p:grpSpPr>
      <p:sp>
        <p:nvSpPr>
          <p:cNvPr id="4" name="Rectangle 3"/>
          <p:cNvSpPr/>
          <p:nvPr/>
        </p:nvSpPr>
        <p:spPr>
          <a:xfrm>
            <a:off x="1460045" y="1991059"/>
            <a:ext cx="8679825" cy="2862322"/>
          </a:xfrm>
          <a:prstGeom prst="rect">
            <a:avLst/>
          </a:prstGeom>
        </p:spPr>
        <p:txBody>
          <a:bodyPr wrap="square">
            <a:spAutoFit/>
          </a:bodyPr>
          <a:lstStyle/>
          <a:p>
            <a:pPr lvl="0" algn="just" defTabSz="457200" fontAlgn="base">
              <a:lnSpc>
                <a:spcPct val="150000"/>
              </a:lnSpc>
              <a:spcBef>
                <a:spcPts val="1000"/>
              </a:spcBef>
              <a:spcAft>
                <a:spcPct val="0"/>
              </a:spcAft>
              <a:buClr>
                <a:srgbClr val="4A66AC"/>
              </a:buClr>
              <a:buSzPct val="80000"/>
            </a:pPr>
            <a:r>
              <a:rPr lang="en-IN" altLang="en-US" sz="2400" dirty="0">
                <a:solidFill>
                  <a:srgbClr val="014B66"/>
                </a:solidFill>
                <a:latin typeface="Trebuchet MS" panose="020B0603020202020204"/>
              </a:rPr>
              <a:t>Air quality monitoring is a hot topic these days. No wonder, with so many recent studies showing a strong correlation between certain types of air pollution and negative health effects. However, most air quality monitoring happens at a few stations that are few and far between.</a:t>
            </a:r>
          </a:p>
        </p:txBody>
      </p:sp>
    </p:spTree>
    <p:extLst>
      <p:ext uri="{BB962C8B-B14F-4D97-AF65-F5344CB8AC3E}">
        <p14:creationId xmlns:p14="http://schemas.microsoft.com/office/powerpoint/2010/main" val="3899240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extLst>
              <a:ext uri="{BEBA8EAE-BF5A-486C-A8C5-ECC9F3942E4B}">
                <a14:imgProps xmlns:a14="http://schemas.microsoft.com/office/drawing/2010/main">
                  <a14:imgLayer r:embed="rId3">
                    <a14:imgEffect>
                      <a14:artisticBlur radius="19"/>
                    </a14:imgEffect>
                  </a14:imgLayer>
                </a14:imgProps>
              </a:ext>
            </a:extLst>
          </a:blip>
          <a:srcRect/>
          <a:stretch>
            <a:fillRect t="-22000" b="-22000"/>
          </a:stretch>
        </a:blipFill>
        <a:effectLst/>
      </p:bgPr>
    </p:bg>
    <p:spTree>
      <p:nvGrpSpPr>
        <p:cNvPr id="1" name=""/>
        <p:cNvGrpSpPr/>
        <p:nvPr/>
      </p:nvGrpSpPr>
      <p:grpSpPr>
        <a:xfrm>
          <a:off x="0" y="0"/>
          <a:ext cx="0" cy="0"/>
          <a:chOff x="0" y="0"/>
          <a:chExt cx="0" cy="0"/>
        </a:xfrm>
      </p:grpSpPr>
      <p:sp>
        <p:nvSpPr>
          <p:cNvPr id="6" name="Rectangle 5"/>
          <p:cNvSpPr/>
          <p:nvPr/>
        </p:nvSpPr>
        <p:spPr>
          <a:xfrm>
            <a:off x="1476078" y="1867953"/>
            <a:ext cx="8950468" cy="2862322"/>
          </a:xfrm>
          <a:prstGeom prst="rect">
            <a:avLst/>
          </a:prstGeom>
        </p:spPr>
        <p:txBody>
          <a:bodyPr wrap="square">
            <a:spAutoFit/>
          </a:bodyPr>
          <a:lstStyle/>
          <a:p>
            <a:pPr lvl="0" algn="just" defTabSz="457200" fontAlgn="base">
              <a:lnSpc>
                <a:spcPct val="150000"/>
              </a:lnSpc>
              <a:spcBef>
                <a:spcPct val="0"/>
              </a:spcBef>
              <a:spcAft>
                <a:spcPct val="0"/>
              </a:spcAft>
            </a:pPr>
            <a:r>
              <a:rPr lang="en-IN" altLang="en-US" sz="2400" dirty="0">
                <a:solidFill>
                  <a:srgbClr val="014B66"/>
                </a:solidFill>
                <a:latin typeface="Trebuchet MS" panose="020B0603020202020204" pitchFamily="34" charset="0"/>
              </a:rPr>
              <a:t>What if we used cabs to collect air quality data across the city in near Real Time. On a larger scale (with even more cabs) we could even collect enough data to build pollution maps that let us better understand how pollution may affect some areas more than others.</a:t>
            </a:r>
          </a:p>
        </p:txBody>
      </p:sp>
    </p:spTree>
    <p:extLst>
      <p:ext uri="{BB962C8B-B14F-4D97-AF65-F5344CB8AC3E}">
        <p14:creationId xmlns:p14="http://schemas.microsoft.com/office/powerpoint/2010/main" val="3256657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41000">
              <a:schemeClr val="accent1">
                <a:lumMod val="5000"/>
                <a:lumOff val="95000"/>
              </a:schemeClr>
            </a:gs>
            <a:gs pos="100000">
              <a:schemeClr val="accent1">
                <a:lumMod val="20000"/>
                <a:lumOff val="80000"/>
              </a:schemeClr>
            </a:gs>
            <a:gs pos="83000">
              <a:schemeClr val="accent1">
                <a:lumMod val="60000"/>
                <a:lumOff val="40000"/>
              </a:schemeClr>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sp>
        <p:nvSpPr>
          <p:cNvPr id="4" name="Rectangle 3"/>
          <p:cNvSpPr/>
          <p:nvPr/>
        </p:nvSpPr>
        <p:spPr>
          <a:xfrm>
            <a:off x="1502356" y="1821142"/>
            <a:ext cx="9562011" cy="3631763"/>
          </a:xfrm>
          <a:prstGeom prst="rect">
            <a:avLst/>
          </a:prstGeom>
        </p:spPr>
        <p:txBody>
          <a:bodyPr wrap="square">
            <a:spAutoFit/>
          </a:bodyPr>
          <a:lstStyle/>
          <a:p>
            <a:pPr lvl="0" algn="just" defTabSz="457200" fontAlgn="base">
              <a:lnSpc>
                <a:spcPct val="150000"/>
              </a:lnSpc>
              <a:spcBef>
                <a:spcPts val="1000"/>
              </a:spcBef>
              <a:spcAft>
                <a:spcPct val="0"/>
              </a:spcAft>
              <a:buClr>
                <a:srgbClr val="4A66AC"/>
              </a:buClr>
              <a:buSzPct val="80000"/>
            </a:pPr>
            <a:r>
              <a:rPr lang="en-IN" altLang="en-US" sz="2400" dirty="0">
                <a:solidFill>
                  <a:srgbClr val="014B66"/>
                </a:solidFill>
                <a:latin typeface="Trebuchet MS" panose="020B0603020202020204"/>
              </a:rPr>
              <a:t>In this project we'll be logging:</a:t>
            </a:r>
          </a:p>
          <a:p>
            <a:pPr marL="342900" lvl="0" indent="-342900" algn="just" defTabSz="457200" fontAlgn="base">
              <a:spcBef>
                <a:spcPts val="1000"/>
              </a:spcBef>
              <a:spcAft>
                <a:spcPct val="0"/>
              </a:spcAft>
              <a:buClr>
                <a:srgbClr val="4A66AC"/>
              </a:buClr>
              <a:buSzPct val="80000"/>
              <a:buFont typeface="Arial" panose="020B0604020202020204" pitchFamily="34" charset="0"/>
              <a:buChar char="•"/>
            </a:pPr>
            <a:r>
              <a:rPr lang="en-IN" altLang="en-US" sz="2400" dirty="0">
                <a:solidFill>
                  <a:srgbClr val="014B66"/>
                </a:solidFill>
                <a:latin typeface="Trebuchet MS" panose="020B0603020202020204"/>
              </a:rPr>
              <a:t>longitude </a:t>
            </a:r>
          </a:p>
          <a:p>
            <a:pPr marL="342900" lvl="0" indent="-342900" algn="just" defTabSz="457200" fontAlgn="base">
              <a:spcBef>
                <a:spcPts val="1000"/>
              </a:spcBef>
              <a:spcAft>
                <a:spcPct val="0"/>
              </a:spcAft>
              <a:buClr>
                <a:srgbClr val="4A66AC"/>
              </a:buClr>
              <a:buSzPct val="80000"/>
              <a:buFont typeface="Arial" panose="020B0604020202020204" pitchFamily="34" charset="0"/>
              <a:buChar char="•"/>
            </a:pPr>
            <a:r>
              <a:rPr lang="en-IN" altLang="en-US" sz="2400" dirty="0">
                <a:solidFill>
                  <a:srgbClr val="014B66"/>
                </a:solidFill>
                <a:latin typeface="Trebuchet MS" panose="020B0603020202020204"/>
              </a:rPr>
              <a:t>latitude </a:t>
            </a:r>
          </a:p>
          <a:p>
            <a:pPr marL="342900" lvl="0" indent="-342900" algn="just" defTabSz="457200" fontAlgn="base">
              <a:spcBef>
                <a:spcPts val="1000"/>
              </a:spcBef>
              <a:spcAft>
                <a:spcPct val="0"/>
              </a:spcAft>
              <a:buClr>
                <a:srgbClr val="4A66AC"/>
              </a:buClr>
              <a:buSzPct val="80000"/>
              <a:buFont typeface="Arial" panose="020B0604020202020204" pitchFamily="34" charset="0"/>
              <a:buChar char="•"/>
            </a:pPr>
            <a:r>
              <a:rPr lang="en-IN" altLang="en-US" sz="2400" dirty="0">
                <a:solidFill>
                  <a:srgbClr val="014B66"/>
                </a:solidFill>
                <a:latin typeface="Trebuchet MS" panose="020B0603020202020204"/>
              </a:rPr>
              <a:t>temperature </a:t>
            </a:r>
          </a:p>
          <a:p>
            <a:pPr marL="342900" lvl="0" indent="-342900" algn="just" defTabSz="457200" fontAlgn="base">
              <a:spcBef>
                <a:spcPts val="1000"/>
              </a:spcBef>
              <a:spcAft>
                <a:spcPct val="0"/>
              </a:spcAft>
              <a:buClr>
                <a:srgbClr val="4A66AC"/>
              </a:buClr>
              <a:buSzPct val="80000"/>
              <a:buFont typeface="Arial" panose="020B0604020202020204" pitchFamily="34" charset="0"/>
              <a:buChar char="•"/>
            </a:pPr>
            <a:r>
              <a:rPr lang="en-IN" altLang="en-US" sz="2400" dirty="0">
                <a:solidFill>
                  <a:srgbClr val="014B66"/>
                </a:solidFill>
                <a:latin typeface="Trebuchet MS" panose="020B0603020202020204"/>
              </a:rPr>
              <a:t>humidity </a:t>
            </a:r>
          </a:p>
          <a:p>
            <a:pPr marL="342900" lvl="0" indent="-342900" algn="just" defTabSz="457200" fontAlgn="base">
              <a:spcBef>
                <a:spcPts val="1000"/>
              </a:spcBef>
              <a:spcAft>
                <a:spcPct val="0"/>
              </a:spcAft>
              <a:buClr>
                <a:srgbClr val="4A66AC"/>
              </a:buClr>
              <a:buSzPct val="80000"/>
              <a:buFont typeface="Arial" panose="020B0604020202020204" pitchFamily="34" charset="0"/>
              <a:buChar char="•"/>
            </a:pPr>
            <a:r>
              <a:rPr lang="en-IN" altLang="en-US" sz="2400" dirty="0">
                <a:solidFill>
                  <a:srgbClr val="014B66"/>
                </a:solidFill>
                <a:latin typeface="Trebuchet MS" panose="020B0603020202020204"/>
              </a:rPr>
              <a:t>pressure </a:t>
            </a:r>
          </a:p>
          <a:p>
            <a:pPr marL="342900" lvl="0" indent="-342900" algn="just" defTabSz="457200" fontAlgn="base">
              <a:spcBef>
                <a:spcPts val="1000"/>
              </a:spcBef>
              <a:spcAft>
                <a:spcPct val="0"/>
              </a:spcAft>
              <a:buClr>
                <a:srgbClr val="4A66AC"/>
              </a:buClr>
              <a:buSzPct val="80000"/>
              <a:buFont typeface="Arial" panose="020B0604020202020204" pitchFamily="34" charset="0"/>
              <a:buChar char="•"/>
            </a:pPr>
            <a:r>
              <a:rPr lang="en-IN" altLang="en-US" sz="2400" dirty="0">
                <a:solidFill>
                  <a:srgbClr val="014B66"/>
                </a:solidFill>
                <a:latin typeface="Trebuchet MS" panose="020B0603020202020204"/>
              </a:rPr>
              <a:t>air borne particulate counts (PM10 -PM 2.5)</a:t>
            </a:r>
          </a:p>
        </p:txBody>
      </p:sp>
      <p:sp>
        <p:nvSpPr>
          <p:cNvPr id="5" name="Title 1"/>
          <p:cNvSpPr txBox="1">
            <a:spLocks noChangeArrowheads="1"/>
          </p:cNvSpPr>
          <p:nvPr/>
        </p:nvSpPr>
        <p:spPr bwMode="auto">
          <a:xfrm>
            <a:off x="1502356" y="979736"/>
            <a:ext cx="634841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chemeClr val="accent1"/>
                </a:solidFill>
                <a:latin typeface="+mj-lt"/>
                <a:ea typeface="+mj-ea"/>
                <a:cs typeface="+mj-cs"/>
              </a:defRPr>
            </a:lvl1pPr>
            <a:lvl2pPr algn="l" defTabSz="457200" rtl="0" eaLnBrk="0" fontAlgn="base" hangingPunct="0">
              <a:spcBef>
                <a:spcPct val="0"/>
              </a:spcBef>
              <a:spcAft>
                <a:spcPct val="0"/>
              </a:spcAft>
              <a:defRPr sz="3600">
                <a:solidFill>
                  <a:schemeClr val="accent1"/>
                </a:solidFill>
                <a:latin typeface="Trebuchet MS" panose="020B0603020202020204" pitchFamily="34" charset="0"/>
              </a:defRPr>
            </a:lvl2pPr>
            <a:lvl3pPr algn="l" defTabSz="457200" rtl="0" eaLnBrk="0" fontAlgn="base" hangingPunct="0">
              <a:spcBef>
                <a:spcPct val="0"/>
              </a:spcBef>
              <a:spcAft>
                <a:spcPct val="0"/>
              </a:spcAft>
              <a:defRPr sz="3600">
                <a:solidFill>
                  <a:schemeClr val="accent1"/>
                </a:solidFill>
                <a:latin typeface="Trebuchet MS" panose="020B0603020202020204" pitchFamily="34" charset="0"/>
              </a:defRPr>
            </a:lvl3pPr>
            <a:lvl4pPr algn="l" defTabSz="457200" rtl="0" eaLnBrk="0" fontAlgn="base" hangingPunct="0">
              <a:spcBef>
                <a:spcPct val="0"/>
              </a:spcBef>
              <a:spcAft>
                <a:spcPct val="0"/>
              </a:spcAft>
              <a:defRPr sz="3600">
                <a:solidFill>
                  <a:schemeClr val="accent1"/>
                </a:solidFill>
                <a:latin typeface="Trebuchet MS" panose="020B0603020202020204" pitchFamily="34" charset="0"/>
              </a:defRPr>
            </a:lvl4pPr>
            <a:lvl5pPr algn="l" defTabSz="457200" rtl="0" eaLnBrk="0" fontAlgn="base" hangingPunct="0">
              <a:spcBef>
                <a:spcPct val="0"/>
              </a:spcBef>
              <a:spcAft>
                <a:spcPct val="0"/>
              </a:spcAft>
              <a:defRPr sz="3600">
                <a:solidFill>
                  <a:schemeClr val="accent1"/>
                </a:solidFill>
                <a:latin typeface="Trebuchet MS" panose="020B0603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IN" altLang="en-US" sz="3600" b="0" i="0" u="none" strike="noStrike" kern="1200" cap="none" spc="0" normalizeH="0" baseline="0" noProof="0" dirty="0">
                <a:ln>
                  <a:noFill/>
                </a:ln>
                <a:solidFill>
                  <a:srgbClr val="E63C2F"/>
                </a:solidFill>
                <a:effectLst/>
                <a:uLnTx/>
                <a:uFillTx/>
                <a:latin typeface="Trebuchet MS" panose="020B0603020202020204"/>
                <a:ea typeface="+mj-ea"/>
                <a:cs typeface="+mj-cs"/>
              </a:rPr>
              <a:t>Project Description</a:t>
            </a:r>
          </a:p>
        </p:txBody>
      </p:sp>
      <p:pic>
        <p:nvPicPr>
          <p:cNvPr id="15" name="Picture 14">
            <a:extLst>
              <a:ext uri="{FF2B5EF4-FFF2-40B4-BE49-F238E27FC236}">
                <a16:creationId xmlns:a16="http://schemas.microsoft.com/office/drawing/2014/main" id="{9D88381C-C7D9-4B68-9321-CBCB22B0B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2342" y="986667"/>
            <a:ext cx="1105906" cy="1105906"/>
          </a:xfrm>
          <a:prstGeom prst="rect">
            <a:avLst/>
          </a:prstGeom>
        </p:spPr>
      </p:pic>
      <p:pic>
        <p:nvPicPr>
          <p:cNvPr id="17" name="Picture 16">
            <a:extLst>
              <a:ext uri="{FF2B5EF4-FFF2-40B4-BE49-F238E27FC236}">
                <a16:creationId xmlns:a16="http://schemas.microsoft.com/office/drawing/2014/main" id="{E45675B2-A2A9-4190-B54E-3A6E77F57A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0018" y="2160351"/>
            <a:ext cx="1527271" cy="1527271"/>
          </a:xfrm>
          <a:prstGeom prst="rect">
            <a:avLst/>
          </a:prstGeom>
        </p:spPr>
      </p:pic>
      <p:pic>
        <p:nvPicPr>
          <p:cNvPr id="21" name="Picture 20">
            <a:extLst>
              <a:ext uri="{FF2B5EF4-FFF2-40B4-BE49-F238E27FC236}">
                <a16:creationId xmlns:a16="http://schemas.microsoft.com/office/drawing/2014/main" id="{E4A2540A-2372-4C86-A082-2A142EBFA6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4015" y="3438836"/>
            <a:ext cx="1819275" cy="1819275"/>
          </a:xfrm>
          <a:prstGeom prst="rect">
            <a:avLst/>
          </a:prstGeom>
        </p:spPr>
      </p:pic>
      <p:pic>
        <p:nvPicPr>
          <p:cNvPr id="23" name="Picture 22">
            <a:extLst>
              <a:ext uri="{FF2B5EF4-FFF2-40B4-BE49-F238E27FC236}">
                <a16:creationId xmlns:a16="http://schemas.microsoft.com/office/drawing/2014/main" id="{8C3CFC42-112F-48B5-811F-66FAE9E3CF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5443" y="4882262"/>
            <a:ext cx="1819704" cy="1819704"/>
          </a:xfrm>
          <a:prstGeom prst="rect">
            <a:avLst/>
          </a:prstGeom>
        </p:spPr>
      </p:pic>
    </p:spTree>
    <p:extLst>
      <p:ext uri="{BB962C8B-B14F-4D97-AF65-F5344CB8AC3E}">
        <p14:creationId xmlns:p14="http://schemas.microsoft.com/office/powerpoint/2010/main" val="182842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 fill="hold"/>
                                        <p:tgtEl>
                                          <p:spTgt spid="15"/>
                                        </p:tgtEl>
                                        <p:attrNameLst>
                                          <p:attrName>ppt_x</p:attrName>
                                        </p:attrNameLst>
                                      </p:cBhvr>
                                      <p:tavLst>
                                        <p:tav tm="0">
                                          <p:val>
                                            <p:strVal val="1+#ppt_w/2"/>
                                          </p:val>
                                        </p:tav>
                                        <p:tav tm="100000">
                                          <p:val>
                                            <p:strVal val="#ppt_x"/>
                                          </p:val>
                                        </p:tav>
                                      </p:tavLst>
                                    </p:anim>
                                    <p:anim calcmode="lin" valueType="num">
                                      <p:cBhvr additive="base">
                                        <p:cTn id="8" dur="2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200"/>
                            </p:stCondLst>
                            <p:childTnLst>
                              <p:par>
                                <p:cTn id="10" presetID="2" presetClass="entr" presetSubtype="2" fill="hold" nodeType="afterEffect">
                                  <p:stCondLst>
                                    <p:cond delay="10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00" fill="hold"/>
                                        <p:tgtEl>
                                          <p:spTgt spid="17"/>
                                        </p:tgtEl>
                                        <p:attrNameLst>
                                          <p:attrName>ppt_x</p:attrName>
                                        </p:attrNameLst>
                                      </p:cBhvr>
                                      <p:tavLst>
                                        <p:tav tm="0">
                                          <p:val>
                                            <p:strVal val="1+#ppt_w/2"/>
                                          </p:val>
                                        </p:tav>
                                        <p:tav tm="100000">
                                          <p:val>
                                            <p:strVal val="#ppt_x"/>
                                          </p:val>
                                        </p:tav>
                                      </p:tavLst>
                                    </p:anim>
                                    <p:anim calcmode="lin" valueType="num">
                                      <p:cBhvr additive="base">
                                        <p:cTn id="13" dur="2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979</TotalTime>
  <Words>346</Words>
  <Application>Microsoft Office PowerPoint</Application>
  <PresentationFormat>Widescreen</PresentationFormat>
  <Paragraphs>43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Working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vt:lpstr>
      <vt:lpstr>Conclusion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Hardik Gupta</cp:lastModifiedBy>
  <cp:revision>49</cp:revision>
  <dcterms:created xsi:type="dcterms:W3CDTF">2017-12-14T09:44:29Z</dcterms:created>
  <dcterms:modified xsi:type="dcterms:W3CDTF">2017-12-16T11:24:01Z</dcterms:modified>
</cp:coreProperties>
</file>